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4" r:id="rId5"/>
    <p:sldId id="259" r:id="rId6"/>
    <p:sldId id="260" r:id="rId7"/>
    <p:sldId id="261" r:id="rId8"/>
    <p:sldId id="262"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3" d="100"/>
          <a:sy n="113" d="100"/>
        </p:scale>
        <p:origin x="4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F0C2F-F351-4047-A45F-9E2BF7EEAA19}"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675CE-BB76-47C4-813B-9C76353A2553}" type="slidenum">
              <a:rPr lang="en-GB" smtClean="0"/>
              <a:t>‹#›</a:t>
            </a:fld>
            <a:endParaRPr lang="en-GB"/>
          </a:p>
        </p:txBody>
      </p:sp>
    </p:spTree>
    <p:extLst>
      <p:ext uri="{BB962C8B-B14F-4D97-AF65-F5344CB8AC3E}">
        <p14:creationId xmlns:p14="http://schemas.microsoft.com/office/powerpoint/2010/main" val="76915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project audits how AI describes cities. Sixty cities. Two large language models. Ten descriptions each. This is what we found.</a:t>
            </a:r>
          </a:p>
        </p:txBody>
      </p:sp>
      <p:sp>
        <p:nvSpPr>
          <p:cNvPr id="4" name="Slide Number Placeholder 3"/>
          <p:cNvSpPr>
            <a:spLocks noGrp="1"/>
          </p:cNvSpPr>
          <p:nvPr>
            <p:ph type="sldNum" sz="quarter" idx="5"/>
          </p:nvPr>
        </p:nvSpPr>
        <p:spPr/>
        <p:txBody>
          <a:bodyPr/>
          <a:lstStyle/>
          <a:p>
            <a:fld id="{82D675CE-BB76-47C4-813B-9C76353A2553}" type="slidenum">
              <a:rPr lang="en-GB" smtClean="0"/>
              <a:t>1</a:t>
            </a:fld>
            <a:endParaRPr lang="en-GB"/>
          </a:p>
        </p:txBody>
      </p:sp>
    </p:spTree>
    <p:extLst>
      <p:ext uri="{BB962C8B-B14F-4D97-AF65-F5344CB8AC3E}">
        <p14:creationId xmlns:p14="http://schemas.microsoft.com/office/powerpoint/2010/main" val="252395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expected to find AI bias. Everyone expects to find AI bias when they audit AI. What we didn't expect was the shape of </a:t>
            </a:r>
            <a:r>
              <a:rPr lang="en-GB" dirty="0" err="1"/>
              <a:t>it.Each</a:t>
            </a:r>
            <a:r>
              <a:rPr lang="en-GB" dirty="0"/>
              <a:t> LLM was asked to describe a city through a slow walk. Sensory details. No naming the city. Twelve hundred narratives in total. And the bias is right there in the words. You can read a single description and tell which city it is without being told. Lagos gets generators, plantains, sweat. Paris gets baguettes, bridges, cigarette smoke. The bias is not the question. The shape it takes is:..</a:t>
            </a:r>
          </a:p>
        </p:txBody>
      </p:sp>
      <p:sp>
        <p:nvSpPr>
          <p:cNvPr id="4" name="Slide Number Placeholder 3"/>
          <p:cNvSpPr>
            <a:spLocks noGrp="1"/>
          </p:cNvSpPr>
          <p:nvPr>
            <p:ph type="sldNum" sz="quarter" idx="5"/>
          </p:nvPr>
        </p:nvSpPr>
        <p:spPr/>
        <p:txBody>
          <a:bodyPr/>
          <a:lstStyle/>
          <a:p>
            <a:fld id="{82D675CE-BB76-47C4-813B-9C76353A2553}" type="slidenum">
              <a:rPr lang="en-GB" smtClean="0"/>
              <a:t>2</a:t>
            </a:fld>
            <a:endParaRPr lang="en-GB"/>
          </a:p>
        </p:txBody>
      </p:sp>
    </p:spTree>
    <p:extLst>
      <p:ext uri="{BB962C8B-B14F-4D97-AF65-F5344CB8AC3E}">
        <p14:creationId xmlns:p14="http://schemas.microsoft.com/office/powerpoint/2010/main" val="292500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with where the two models agree. We measured how similar Gemini's average description of each city was to Perplexity's. We put it on this </a:t>
            </a:r>
            <a:r>
              <a:rPr lang="en-GB" dirty="0" err="1"/>
              <a:t>map.The</a:t>
            </a:r>
            <a:r>
              <a:rPr lang="en-GB" dirty="0"/>
              <a:t> cities where the two models agree most tightly cluster across Europe and a handful of well-known Asian capitals. Madrid, Beirut, Athens, Beijing, Mumbai. Both models reach for almost identical </a:t>
            </a:r>
            <a:r>
              <a:rPr lang="en-GB" dirty="0" err="1"/>
              <a:t>words.At</a:t>
            </a:r>
            <a:r>
              <a:rPr lang="en-GB" dirty="0"/>
              <a:t> first we thought this was the models corroborating each other. It isn't. It's the models rehearsing the same training data.</a:t>
            </a:r>
          </a:p>
          <a:p>
            <a:endParaRPr lang="en-GB" dirty="0"/>
          </a:p>
          <a:p>
            <a:r>
              <a:rPr lang="en-GB" dirty="0"/>
              <a:t>Slow down for the next line. Let it </a:t>
            </a:r>
            <a:r>
              <a:rPr lang="en-GB" dirty="0" err="1"/>
              <a:t>land."Agreement</a:t>
            </a:r>
            <a:r>
              <a:rPr lang="en-GB" dirty="0"/>
              <a:t> is not shared truth. It's shared </a:t>
            </a:r>
            <a:r>
              <a:rPr lang="en-GB" dirty="0" err="1"/>
              <a:t>bias."Pause</a:t>
            </a:r>
            <a:r>
              <a:rPr lang="en-GB" dirty="0"/>
              <a:t>. Then </a:t>
            </a:r>
            <a:r>
              <a:rPr lang="en-GB" dirty="0" err="1"/>
              <a:t>quickly."The</a:t>
            </a:r>
            <a:r>
              <a:rPr lang="en-GB" dirty="0"/>
              <a:t> cities where the models disagree most are in Africa and the less-Westernised parts of Asia. There, the LLMs improvise because there is no fixed image to default to</a:t>
            </a:r>
          </a:p>
        </p:txBody>
      </p:sp>
      <p:sp>
        <p:nvSpPr>
          <p:cNvPr id="4" name="Slide Number Placeholder 3"/>
          <p:cNvSpPr>
            <a:spLocks noGrp="1"/>
          </p:cNvSpPr>
          <p:nvPr>
            <p:ph type="sldNum" sz="quarter" idx="5"/>
          </p:nvPr>
        </p:nvSpPr>
        <p:spPr/>
        <p:txBody>
          <a:bodyPr/>
          <a:lstStyle/>
          <a:p>
            <a:fld id="{82D675CE-BB76-47C4-813B-9C76353A2553}" type="slidenum">
              <a:rPr lang="en-GB" smtClean="0"/>
              <a:t>3</a:t>
            </a:fld>
            <a:endParaRPr lang="en-GB"/>
          </a:p>
        </p:txBody>
      </p:sp>
    </p:spTree>
    <p:extLst>
      <p:ext uri="{BB962C8B-B14F-4D97-AF65-F5344CB8AC3E}">
        <p14:creationId xmlns:p14="http://schemas.microsoft.com/office/powerpoint/2010/main" val="406032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we tried something we expected to be obvious. We measured how varied the AI's vocabulary was for each city. We assumed wealthier cities would get richer descriptions. More variety. More specific words.</a:t>
            </a:r>
          </a:p>
          <a:p>
            <a:endParaRPr lang="en-GB" dirty="0"/>
          </a:p>
          <a:p>
            <a:r>
              <a:rPr lang="en-GB" dirty="0"/>
              <a:t>Look at the scatter. New York, Los Angeles, Houston, Dubai, Berlin all sit at the bottom of vocabulary diversity. Lagos, Manila, Buenos Aires, Bangkok, Paris sit at the top. We thought we'd made a mistake. We checked. The finding held.</a:t>
            </a:r>
          </a:p>
        </p:txBody>
      </p:sp>
      <p:sp>
        <p:nvSpPr>
          <p:cNvPr id="4" name="Slide Number Placeholder 3"/>
          <p:cNvSpPr>
            <a:spLocks noGrp="1"/>
          </p:cNvSpPr>
          <p:nvPr>
            <p:ph type="sldNum" sz="quarter" idx="5"/>
          </p:nvPr>
        </p:nvSpPr>
        <p:spPr/>
        <p:txBody>
          <a:bodyPr/>
          <a:lstStyle/>
          <a:p>
            <a:fld id="{82D675CE-BB76-47C4-813B-9C76353A2553}" type="slidenum">
              <a:rPr lang="en-GB" smtClean="0"/>
              <a:t>5</a:t>
            </a:fld>
            <a:endParaRPr lang="en-GB"/>
          </a:p>
        </p:txBody>
      </p:sp>
    </p:spTree>
    <p:extLst>
      <p:ext uri="{BB962C8B-B14F-4D97-AF65-F5344CB8AC3E}">
        <p14:creationId xmlns:p14="http://schemas.microsoft.com/office/powerpoint/2010/main" val="399607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why the finding holds. The AI doesn't have a richer vocabulary for cities it knows well. It has a fixed default vocabulary that it reaches for again and </a:t>
            </a:r>
            <a:r>
              <a:rPr lang="en-GB" dirty="0" err="1"/>
              <a:t>again.Look</a:t>
            </a:r>
            <a:r>
              <a:rPr lang="en-GB" dirty="0"/>
              <a:t> at Paris. The top six most distinctive phrases for Paris include 'baguettes' and 'baked baguettes'. The same trope, appearing twice.“</a:t>
            </a:r>
          </a:p>
          <a:p>
            <a:endParaRPr lang="en-GB" dirty="0"/>
          </a:p>
          <a:p>
            <a:r>
              <a:rPr lang="en-GB" dirty="0"/>
              <a:t>The AI doesn't just have a favourite word for Paris. It has a favourite </a:t>
            </a:r>
            <a:r>
              <a:rPr lang="en-GB" dirty="0" err="1"/>
              <a:t>obsession.Lagos</a:t>
            </a:r>
            <a:r>
              <a:rPr lang="en-GB" dirty="0"/>
              <a:t> gets pure water, hawkers, sweat. Mumbai gets saris, chai, rickshaw. Cairo gets minarets, cumin, prayer. The cities the AI improvises about get varied descriptions because there is no fixed image. The cities the AI knows from training get rehearsed descriptions.</a:t>
            </a:r>
          </a:p>
        </p:txBody>
      </p:sp>
      <p:sp>
        <p:nvSpPr>
          <p:cNvPr id="4" name="Slide Number Placeholder 3"/>
          <p:cNvSpPr>
            <a:spLocks noGrp="1"/>
          </p:cNvSpPr>
          <p:nvPr>
            <p:ph type="sldNum" sz="quarter" idx="5"/>
          </p:nvPr>
        </p:nvSpPr>
        <p:spPr/>
        <p:txBody>
          <a:bodyPr/>
          <a:lstStyle/>
          <a:p>
            <a:fld id="{82D675CE-BB76-47C4-813B-9C76353A2553}" type="slidenum">
              <a:rPr lang="en-GB" smtClean="0"/>
              <a:t>6</a:t>
            </a:fld>
            <a:endParaRPr lang="en-GB"/>
          </a:p>
        </p:txBody>
      </p:sp>
    </p:spTree>
    <p:extLst>
      <p:ext uri="{BB962C8B-B14F-4D97-AF65-F5344CB8AC3E}">
        <p14:creationId xmlns:p14="http://schemas.microsoft.com/office/powerpoint/2010/main" val="137262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smaller findings, both consistent with the pattern. Every single city scored strongly positive on sentiment. The AI cannot describe a city negatively. Even cities with active crises get described as charmingly vibrant. And almost every city was described as crowded. The AI cannot imagine a quiet </a:t>
            </a:r>
            <a:r>
              <a:rPr lang="en-GB" dirty="0" err="1"/>
              <a:t>city.So</a:t>
            </a:r>
            <a:r>
              <a:rPr lang="en-GB" dirty="0"/>
              <a:t> when you point a model at a city, you don't get the city. You get the consensus story about the city. The consensus is shaped by what the training data overrepresented. It flatters the cities the West has heard of. It improvises everything else. And it cannot say anything bad about any of them.</a:t>
            </a:r>
          </a:p>
        </p:txBody>
      </p:sp>
      <p:sp>
        <p:nvSpPr>
          <p:cNvPr id="4" name="Slide Number Placeholder 3"/>
          <p:cNvSpPr>
            <a:spLocks noGrp="1"/>
          </p:cNvSpPr>
          <p:nvPr>
            <p:ph type="sldNum" sz="quarter" idx="5"/>
          </p:nvPr>
        </p:nvSpPr>
        <p:spPr/>
        <p:txBody>
          <a:bodyPr/>
          <a:lstStyle/>
          <a:p>
            <a:fld id="{82D675CE-BB76-47C4-813B-9C76353A2553}" type="slidenum">
              <a:rPr lang="en-GB" smtClean="0"/>
              <a:t>10</a:t>
            </a:fld>
            <a:endParaRPr lang="en-GB"/>
          </a:p>
        </p:txBody>
      </p:sp>
    </p:spTree>
    <p:extLst>
      <p:ext uri="{BB962C8B-B14F-4D97-AF65-F5344CB8AC3E}">
        <p14:creationId xmlns:p14="http://schemas.microsoft.com/office/powerpoint/2010/main" val="132461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695" cy="6858000"/>
          </a:xfrm>
          <a:prstGeom prst="rect">
            <a:avLst/>
          </a:prstGeom>
          <a:solidFill>
            <a:srgbClr val="FAF5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latin typeface="DejaVu Sans" panose="020B0603030804020204" pitchFamily="34" charset="0"/>
              <a:ea typeface="DejaVu Sans" panose="020B0603030804020204" pitchFamily="34" charset="0"/>
              <a:cs typeface="DejaVu Sans" panose="020B0603030804020204" pitchFamily="34" charset="0"/>
            </a:endParaRPr>
          </a:p>
        </p:txBody>
      </p:sp>
      <p:sp>
        <p:nvSpPr>
          <p:cNvPr id="3" name="TextBox 2"/>
          <p:cNvSpPr txBox="1"/>
          <p:nvPr/>
        </p:nvSpPr>
        <p:spPr>
          <a:xfrm>
            <a:off x="914400" y="1490472"/>
            <a:ext cx="10362895" cy="1569660"/>
          </a:xfrm>
          <a:prstGeom prst="rect">
            <a:avLst/>
          </a:prstGeom>
          <a:noFill/>
        </p:spPr>
        <p:txBody>
          <a:bodyPr wrap="square" anchor="t">
            <a:spAutoFit/>
          </a:bodyPr>
          <a:lstStyle/>
          <a:p>
            <a:pPr algn="l"/>
            <a:r>
              <a:rPr sz="48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What LLMs See, and What They Refuse to See</a:t>
            </a:r>
          </a:p>
        </p:txBody>
      </p:sp>
      <p:sp>
        <p:nvSpPr>
          <p:cNvPr id="4" name="TextBox 3"/>
          <p:cNvSpPr txBox="1"/>
          <p:nvPr/>
        </p:nvSpPr>
        <p:spPr>
          <a:xfrm>
            <a:off x="914398" y="3623056"/>
            <a:ext cx="10362895" cy="461665"/>
          </a:xfrm>
          <a:prstGeom prst="rect">
            <a:avLst/>
          </a:prstGeom>
          <a:noFill/>
        </p:spPr>
        <p:txBody>
          <a:bodyPr wrap="square" anchor="t">
            <a:spAutoFit/>
          </a:bodyPr>
          <a:lstStyle/>
          <a:p>
            <a:pPr algn="l"/>
            <a:r>
              <a:rPr sz="24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A bias audit of AI urban perception</a:t>
            </a:r>
          </a:p>
        </p:txBody>
      </p:sp>
      <p:sp>
        <p:nvSpPr>
          <p:cNvPr id="5" name="Rectangle 4"/>
          <p:cNvSpPr/>
          <p:nvPr/>
        </p:nvSpPr>
        <p:spPr>
          <a:xfrm>
            <a:off x="914400" y="4114800"/>
            <a:ext cx="548640" cy="73152"/>
          </a:xfrm>
          <a:prstGeom prst="rect">
            <a:avLst/>
          </a:prstGeom>
          <a:solidFill>
            <a:srgbClr val="BF5A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6" name="TextBox 5"/>
          <p:cNvSpPr txBox="1"/>
          <p:nvPr/>
        </p:nvSpPr>
        <p:spPr>
          <a:xfrm>
            <a:off x="914400" y="5029200"/>
            <a:ext cx="10362895" cy="584775"/>
          </a:xfrm>
          <a:prstGeom prst="rect">
            <a:avLst/>
          </a:prstGeom>
          <a:noFill/>
        </p:spPr>
        <p:txBody>
          <a:bodyPr wrap="square" anchor="t">
            <a:spAutoFit/>
          </a:bodyPr>
          <a:lstStyle/>
          <a:p>
            <a:pPr algn="l"/>
            <a:r>
              <a:rPr sz="16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Middlesex Data Science Hackathon · 13 May 2026</a:t>
            </a:r>
            <a:endParaRPr lang="en-GB" sz="16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endParaRPr>
          </a:p>
          <a:p>
            <a:pPr algn="l"/>
            <a:r>
              <a:rPr lang="en-GB" sz="160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Team members: Solomon, Zimuzo, </a:t>
            </a:r>
            <a:r>
              <a:rPr lang="en-GB" sz="1600" dirty="0" err="1">
                <a:solidFill>
                  <a:srgbClr val="6D5F52"/>
                </a:solidFill>
                <a:latin typeface="DejaVu Sans" panose="020B0603030804020204" pitchFamily="34" charset="0"/>
                <a:ea typeface="DejaVu Sans" panose="020B0603030804020204" pitchFamily="34" charset="0"/>
                <a:cs typeface="DejaVu Sans" panose="020B0603030804020204" pitchFamily="34" charset="0"/>
              </a:rPr>
              <a:t>Yulia</a:t>
            </a:r>
            <a:r>
              <a:rPr lang="en-GB" sz="160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 </a:t>
            </a:r>
            <a:r>
              <a:rPr lang="en-GB" sz="1600" dirty="0" err="1">
                <a:solidFill>
                  <a:srgbClr val="6D5F52"/>
                </a:solidFill>
                <a:latin typeface="DejaVu Sans" panose="020B0603030804020204" pitchFamily="34" charset="0"/>
                <a:ea typeface="DejaVu Sans" panose="020B0603030804020204" pitchFamily="34" charset="0"/>
                <a:cs typeface="DejaVu Sans" panose="020B0603030804020204" pitchFamily="34" charset="0"/>
              </a:rPr>
              <a:t>Zeel</a:t>
            </a:r>
            <a:endParaRPr sz="16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AF5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3" name="TextBox 2"/>
          <p:cNvSpPr txBox="1"/>
          <p:nvPr/>
        </p:nvSpPr>
        <p:spPr>
          <a:xfrm>
            <a:off x="731520" y="640080"/>
            <a:ext cx="10728655" cy="400110"/>
          </a:xfrm>
          <a:prstGeom prst="rect">
            <a:avLst/>
          </a:prstGeom>
          <a:noFill/>
        </p:spPr>
        <p:txBody>
          <a:bodyPr wrap="square" anchor="t">
            <a:spAutoFit/>
          </a:bodyPr>
          <a:lstStyle/>
          <a:p>
            <a:pPr algn="l"/>
            <a:r>
              <a:rPr sz="2000" b="1">
                <a:solidFill>
                  <a:srgbClr val="6D5F52"/>
                </a:solidFill>
                <a:latin typeface="DejaVu Sans" panose="020B0603030804020204" pitchFamily="34" charset="0"/>
                <a:ea typeface="DejaVu Sans" panose="020B0603030804020204" pitchFamily="34" charset="0"/>
                <a:cs typeface="DejaVu Sans" panose="020B0603030804020204" pitchFamily="34" charset="0"/>
              </a:rPr>
              <a:t>Two more things, consistent with the pattern</a:t>
            </a:r>
          </a:p>
        </p:txBody>
      </p:sp>
      <p:sp>
        <p:nvSpPr>
          <p:cNvPr id="4" name="TextBox 3"/>
          <p:cNvSpPr txBox="1"/>
          <p:nvPr/>
        </p:nvSpPr>
        <p:spPr>
          <a:xfrm>
            <a:off x="731520" y="1280160"/>
            <a:ext cx="10728655" cy="854849"/>
          </a:xfrm>
          <a:prstGeom prst="rect">
            <a:avLst/>
          </a:prstGeom>
          <a:noFill/>
        </p:spPr>
        <p:txBody>
          <a:bodyPr wrap="square">
            <a:spAutoFit/>
          </a:bodyPr>
          <a:lstStyle/>
          <a:p>
            <a:pPr>
              <a:lnSpc>
                <a:spcPct val="130000"/>
              </a:lnSpc>
            </a:pPr>
            <a:r>
              <a:rPr sz="2000" b="1">
                <a:solidFill>
                  <a:srgbClr val="1F1A16"/>
                </a:solidFill>
                <a:latin typeface="DejaVu Sans" panose="020B0603030804020204" pitchFamily="34" charset="0"/>
                <a:ea typeface="DejaVu Sans" panose="020B0603030804020204" pitchFamily="34" charset="0"/>
                <a:cs typeface="DejaVu Sans" panose="020B0603030804020204" pitchFamily="34" charset="0"/>
              </a:rPr>
              <a:t>The AI cannot describe a city negatively.</a:t>
            </a:r>
          </a:p>
          <a:p>
            <a:pPr>
              <a:lnSpc>
                <a:spcPct val="130000"/>
              </a:lnSpc>
            </a:pPr>
            <a:r>
              <a:rPr sz="2000" b="0">
                <a:solidFill>
                  <a:srgbClr val="6D5F52"/>
                </a:solidFill>
                <a:latin typeface="DejaVu Sans" panose="020B0603030804020204" pitchFamily="34" charset="0"/>
                <a:ea typeface="DejaVu Sans" panose="020B0603030804020204" pitchFamily="34" charset="0"/>
                <a:cs typeface="DejaVu Sans" panose="020B0603030804020204" pitchFamily="34" charset="0"/>
              </a:rPr>
              <a:t>Even cities with active crises get described as charmingly vibrant.</a:t>
            </a:r>
          </a:p>
        </p:txBody>
      </p:sp>
      <p:sp>
        <p:nvSpPr>
          <p:cNvPr id="5" name="TextBox 4"/>
          <p:cNvSpPr txBox="1"/>
          <p:nvPr/>
        </p:nvSpPr>
        <p:spPr>
          <a:xfrm>
            <a:off x="731520" y="2468880"/>
            <a:ext cx="10728655" cy="854849"/>
          </a:xfrm>
          <a:prstGeom prst="rect">
            <a:avLst/>
          </a:prstGeom>
          <a:noFill/>
        </p:spPr>
        <p:txBody>
          <a:bodyPr wrap="square">
            <a:spAutoFit/>
          </a:bodyPr>
          <a:lstStyle/>
          <a:p>
            <a:pPr>
              <a:lnSpc>
                <a:spcPct val="130000"/>
              </a:lnSpc>
            </a:pPr>
            <a:r>
              <a:rPr sz="2000" b="1">
                <a:solidFill>
                  <a:srgbClr val="1F1A16"/>
                </a:solidFill>
                <a:latin typeface="DejaVu Sans" panose="020B0603030804020204" pitchFamily="34" charset="0"/>
                <a:ea typeface="DejaVu Sans" panose="020B0603030804020204" pitchFamily="34" charset="0"/>
                <a:cs typeface="DejaVu Sans" panose="020B0603030804020204" pitchFamily="34" charset="0"/>
              </a:rPr>
              <a:t>The AI cannot imagine a quiet city.</a:t>
            </a:r>
          </a:p>
          <a:p>
            <a:pPr>
              <a:lnSpc>
                <a:spcPct val="130000"/>
              </a:lnSpc>
            </a:pPr>
            <a:r>
              <a:rPr sz="2000" b="0">
                <a:solidFill>
                  <a:srgbClr val="6D5F52"/>
                </a:solidFill>
                <a:latin typeface="DejaVu Sans" panose="020B0603030804020204" pitchFamily="34" charset="0"/>
                <a:ea typeface="DejaVu Sans" panose="020B0603030804020204" pitchFamily="34" charset="0"/>
                <a:cs typeface="DejaVu Sans" panose="020B0603030804020204" pitchFamily="34" charset="0"/>
              </a:rPr>
              <a:t>Almost every city is described as crowded.</a:t>
            </a:r>
          </a:p>
        </p:txBody>
      </p:sp>
      <p:sp>
        <p:nvSpPr>
          <p:cNvPr id="6" name="Rectangle 5"/>
          <p:cNvSpPr/>
          <p:nvPr/>
        </p:nvSpPr>
        <p:spPr>
          <a:xfrm>
            <a:off x="731520" y="4023360"/>
            <a:ext cx="10728655" cy="54864"/>
          </a:xfrm>
          <a:prstGeom prst="rect">
            <a:avLst/>
          </a:prstGeom>
          <a:solidFill>
            <a:srgbClr val="BF5A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7" name="TextBox 6"/>
          <p:cNvSpPr txBox="1"/>
          <p:nvPr/>
        </p:nvSpPr>
        <p:spPr>
          <a:xfrm>
            <a:off x="731520" y="4389120"/>
            <a:ext cx="10728655" cy="731520"/>
          </a:xfrm>
          <a:prstGeom prst="rect">
            <a:avLst/>
          </a:prstGeom>
          <a:noFill/>
        </p:spPr>
        <p:txBody>
          <a:bodyPr wrap="square" anchor="t">
            <a:spAutoFit/>
          </a:bodyPr>
          <a:lstStyle/>
          <a:p>
            <a:pPr algn="l"/>
            <a:r>
              <a:rPr sz="4200" b="1">
                <a:solidFill>
                  <a:srgbClr val="1F1A16"/>
                </a:solidFill>
                <a:latin typeface="DejaVu Sans" panose="020B0603030804020204" pitchFamily="34" charset="0"/>
                <a:ea typeface="DejaVu Sans" panose="020B0603030804020204" pitchFamily="34" charset="0"/>
                <a:cs typeface="DejaVu Sans" panose="020B0603030804020204" pitchFamily="34" charset="0"/>
              </a:rPr>
              <a:t>AI doesn't see cities.</a:t>
            </a:r>
          </a:p>
        </p:txBody>
      </p:sp>
      <p:sp>
        <p:nvSpPr>
          <p:cNvPr id="8" name="TextBox 7"/>
          <p:cNvSpPr txBox="1"/>
          <p:nvPr/>
        </p:nvSpPr>
        <p:spPr>
          <a:xfrm>
            <a:off x="731520" y="5074920"/>
            <a:ext cx="10728655" cy="731520"/>
          </a:xfrm>
          <a:prstGeom prst="rect">
            <a:avLst/>
          </a:prstGeom>
          <a:noFill/>
        </p:spPr>
        <p:txBody>
          <a:bodyPr wrap="square" anchor="t">
            <a:spAutoFit/>
          </a:bodyPr>
          <a:lstStyle/>
          <a:p>
            <a:pPr algn="l"/>
            <a:r>
              <a:rPr sz="4200" b="1">
                <a:solidFill>
                  <a:srgbClr val="1F1A16"/>
                </a:solidFill>
                <a:latin typeface="DejaVu Sans" panose="020B0603030804020204" pitchFamily="34" charset="0"/>
                <a:ea typeface="DejaVu Sans" panose="020B0603030804020204" pitchFamily="34" charset="0"/>
                <a:cs typeface="DejaVu Sans" panose="020B0603030804020204" pitchFamily="34" charset="0"/>
              </a:rPr>
              <a:t>It sees the consensus story.</a:t>
            </a:r>
          </a:p>
        </p:txBody>
      </p:sp>
      <p:sp>
        <p:nvSpPr>
          <p:cNvPr id="9" name="TextBox 8"/>
          <p:cNvSpPr txBox="1"/>
          <p:nvPr/>
        </p:nvSpPr>
        <p:spPr>
          <a:xfrm>
            <a:off x="731520" y="5760720"/>
            <a:ext cx="10728655" cy="731520"/>
          </a:xfrm>
          <a:prstGeom prst="rect">
            <a:avLst/>
          </a:prstGeom>
          <a:noFill/>
        </p:spPr>
        <p:txBody>
          <a:bodyPr wrap="square" anchor="t">
            <a:spAutoFit/>
          </a:bodyPr>
          <a:lstStyle/>
          <a:p>
            <a:pPr algn="l"/>
            <a:r>
              <a:rPr sz="4200" b="1">
                <a:solidFill>
                  <a:srgbClr val="BF5A2B"/>
                </a:solidFill>
                <a:latin typeface="DejaVu Sans" panose="020B0603030804020204" pitchFamily="34" charset="0"/>
                <a:ea typeface="DejaVu Sans" panose="020B0603030804020204" pitchFamily="34" charset="0"/>
                <a:cs typeface="DejaVu Sans" panose="020B0603030804020204" pitchFamily="34" charset="0"/>
              </a:rPr>
              <a:t>We measured the consensus.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1828800"/>
            <a:ext cx="10728655" cy="769441"/>
          </a:xfrm>
          <a:prstGeom prst="rect">
            <a:avLst/>
          </a:prstGeom>
          <a:noFill/>
        </p:spPr>
        <p:txBody>
          <a:bodyPr wrap="square" anchor="t">
            <a:spAutoFit/>
          </a:bodyPr>
          <a:lstStyle/>
          <a:p>
            <a:pPr algn="l"/>
            <a:r>
              <a:rPr sz="4400" b="1">
                <a:solidFill>
                  <a:srgbClr val="1F1A16"/>
                </a:solidFill>
                <a:latin typeface="DejaVu Sans" panose="020B0603030804020204" pitchFamily="34" charset="0"/>
                <a:ea typeface="DejaVu Sans" panose="020B0603030804020204" pitchFamily="34" charset="0"/>
                <a:cs typeface="DejaVu Sans" panose="020B0603030804020204" pitchFamily="34" charset="0"/>
              </a:rPr>
              <a:t>We expected to find AI bias.</a:t>
            </a:r>
          </a:p>
        </p:txBody>
      </p:sp>
      <p:sp>
        <p:nvSpPr>
          <p:cNvPr id="3" name="TextBox 2"/>
          <p:cNvSpPr txBox="1"/>
          <p:nvPr/>
        </p:nvSpPr>
        <p:spPr>
          <a:xfrm>
            <a:off x="731520" y="2926080"/>
            <a:ext cx="10728655" cy="769441"/>
          </a:xfrm>
          <a:prstGeom prst="rect">
            <a:avLst/>
          </a:prstGeom>
          <a:noFill/>
        </p:spPr>
        <p:txBody>
          <a:bodyPr wrap="square" anchor="t">
            <a:spAutoFit/>
          </a:bodyPr>
          <a:lstStyle/>
          <a:p>
            <a:pPr algn="l"/>
            <a:r>
              <a:rPr sz="4400" b="1">
                <a:solidFill>
                  <a:srgbClr val="BF5A2B"/>
                </a:solidFill>
                <a:latin typeface="DejaVu Sans" panose="020B0603030804020204" pitchFamily="34" charset="0"/>
                <a:ea typeface="DejaVu Sans" panose="020B0603030804020204" pitchFamily="34" charset="0"/>
                <a:cs typeface="DejaVu Sans" panose="020B0603030804020204" pitchFamily="34" charset="0"/>
              </a:rPr>
              <a:t>We found its shape.</a:t>
            </a:r>
          </a:p>
        </p:txBody>
      </p:sp>
      <p:sp>
        <p:nvSpPr>
          <p:cNvPr id="4" name="Rectangle 3"/>
          <p:cNvSpPr/>
          <p:nvPr/>
        </p:nvSpPr>
        <p:spPr>
          <a:xfrm>
            <a:off x="731520" y="4297680"/>
            <a:ext cx="548640" cy="73152"/>
          </a:xfrm>
          <a:prstGeom prst="rect">
            <a:avLst/>
          </a:prstGeom>
          <a:solidFill>
            <a:srgbClr val="BF5A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5" name="TextBox 4"/>
          <p:cNvSpPr txBox="1"/>
          <p:nvPr/>
        </p:nvSpPr>
        <p:spPr>
          <a:xfrm>
            <a:off x="731520" y="4572000"/>
            <a:ext cx="10728655" cy="1770485"/>
          </a:xfrm>
          <a:prstGeom prst="rect">
            <a:avLst/>
          </a:prstGeom>
          <a:noFill/>
        </p:spPr>
        <p:txBody>
          <a:bodyPr wrap="square">
            <a:spAutoFit/>
          </a:bodyPr>
          <a:lstStyle/>
          <a:p>
            <a:pPr>
              <a:lnSpc>
                <a:spcPct val="140000"/>
              </a:lnSpc>
            </a:pPr>
            <a:r>
              <a:rPr lang="en-GB" sz="200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59</a:t>
            </a:r>
            <a:r>
              <a:rPr sz="20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 cities.  2 LLMs</a:t>
            </a:r>
            <a:r>
              <a:rPr lang="en-GB" sz="20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 (Gemini, Perplexity)</a:t>
            </a:r>
            <a:r>
              <a:rPr sz="20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  10 sensory walk-throughs of each city, per model.</a:t>
            </a:r>
          </a:p>
          <a:p>
            <a:pPr>
              <a:lnSpc>
                <a:spcPct val="140000"/>
              </a:lnSpc>
            </a:pPr>
            <a:r>
              <a:rPr sz="20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1,</a:t>
            </a:r>
            <a:r>
              <a:rPr lang="en-GB" sz="200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180</a:t>
            </a:r>
            <a:r>
              <a:rPr sz="20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 narratives in total. No city names allowed in the prompt.</a:t>
            </a:r>
          </a:p>
          <a:p>
            <a:pPr>
              <a:lnSpc>
                <a:spcPct val="140000"/>
              </a:lnSpc>
            </a:pPr>
            <a:r>
              <a:rPr sz="20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We measured what each AI sees, and where the two AIs disagree.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65760"/>
            <a:ext cx="10728655" cy="584775"/>
          </a:xfrm>
          <a:prstGeom prst="rect">
            <a:avLst/>
          </a:prstGeom>
          <a:noFill/>
        </p:spPr>
        <p:txBody>
          <a:bodyPr wrap="square" anchor="t">
            <a:spAutoFit/>
          </a:bodyPr>
          <a:lstStyle/>
          <a:p>
            <a:pPr algn="l"/>
            <a:r>
              <a:rPr sz="3200" b="1">
                <a:solidFill>
                  <a:srgbClr val="1F1A16"/>
                </a:solidFill>
                <a:latin typeface="DejaVu Sans" panose="020B0603030804020204" pitchFamily="34" charset="0"/>
                <a:ea typeface="DejaVu Sans" panose="020B0603030804020204" pitchFamily="34" charset="0"/>
                <a:cs typeface="DejaVu Sans" panose="020B0603030804020204" pitchFamily="34" charset="0"/>
              </a:rPr>
              <a:t>Agreement isn't shared truth. It's shared bias.</a:t>
            </a:r>
          </a:p>
        </p:txBody>
      </p:sp>
      <p:sp>
        <p:nvSpPr>
          <p:cNvPr id="3" name="TextBox 2"/>
          <p:cNvSpPr txBox="1"/>
          <p:nvPr/>
        </p:nvSpPr>
        <p:spPr>
          <a:xfrm>
            <a:off x="731520" y="1051560"/>
            <a:ext cx="10728655" cy="338554"/>
          </a:xfrm>
          <a:prstGeom prst="rect">
            <a:avLst/>
          </a:prstGeom>
          <a:noFill/>
        </p:spPr>
        <p:txBody>
          <a:bodyPr wrap="square" anchor="t">
            <a:spAutoFit/>
          </a:bodyPr>
          <a:lstStyle/>
          <a:p>
            <a:pPr algn="l"/>
            <a:r>
              <a:rPr sz="1600" b="0">
                <a:solidFill>
                  <a:srgbClr val="6D5F52"/>
                </a:solidFill>
                <a:latin typeface="DejaVu Sans" panose="020B0603030804020204" pitchFamily="34" charset="0"/>
                <a:ea typeface="DejaVu Sans" panose="020B0603030804020204" pitchFamily="34" charset="0"/>
                <a:cs typeface="DejaVu Sans" panose="020B0603030804020204" pitchFamily="34" charset="0"/>
              </a:rPr>
              <a:t>Cosine distance between Gemini's and Perplexity's average description of each city.</a:t>
            </a:r>
          </a:p>
        </p:txBody>
      </p:sp>
      <p:pic>
        <p:nvPicPr>
          <p:cNvPr id="4" name="Picture 3" descr="fig_disagreement_map.png"/>
          <p:cNvPicPr>
            <a:picLocks noChangeAspect="1"/>
          </p:cNvPicPr>
          <p:nvPr/>
        </p:nvPicPr>
        <p:blipFill>
          <a:blip r:embed="rId3"/>
          <a:stretch>
            <a:fillRect/>
          </a:stretch>
        </p:blipFill>
        <p:spPr>
          <a:xfrm>
            <a:off x="2356967" y="1737360"/>
            <a:ext cx="7477759" cy="4206240"/>
          </a:xfrm>
          <a:prstGeom prst="rect">
            <a:avLst/>
          </a:prstGeom>
        </p:spPr>
      </p:pic>
      <p:sp>
        <p:nvSpPr>
          <p:cNvPr id="5" name="TextBox 4"/>
          <p:cNvSpPr txBox="1"/>
          <p:nvPr/>
        </p:nvSpPr>
        <p:spPr>
          <a:xfrm>
            <a:off x="731520" y="6126480"/>
            <a:ext cx="10728655" cy="553998"/>
          </a:xfrm>
          <a:prstGeom prst="rect">
            <a:avLst/>
          </a:prstGeom>
          <a:noFill/>
        </p:spPr>
        <p:txBody>
          <a:bodyPr wrap="square" anchor="t">
            <a:spAutoFit/>
          </a:bodyPr>
          <a:lstStyle/>
          <a:p>
            <a:pPr algn="l"/>
            <a:r>
              <a:rPr sz="15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Europe and a few Asian capitals converge tightly. Africa and lesser-known Asian cities scatter.</a:t>
            </a:r>
            <a:endParaRPr lang="en-GB" sz="15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endParaRPr>
          </a:p>
          <a:p>
            <a:pPr algn="l"/>
            <a:r>
              <a:rPr sz="15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Agreement = shared training data, not shared reality.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457200"/>
            <a:ext cx="10728655" cy="615553"/>
          </a:xfrm>
          <a:prstGeom prst="rect">
            <a:avLst/>
          </a:prstGeom>
          <a:noFill/>
        </p:spPr>
        <p:txBody>
          <a:bodyPr wrap="square" anchor="t">
            <a:spAutoFit/>
          </a:bodyPr>
          <a:lstStyle/>
          <a:p>
            <a:pPr algn="l"/>
            <a:r>
              <a:rPr sz="3400" b="1">
                <a:solidFill>
                  <a:srgbClr val="1F1A16"/>
                </a:solidFill>
                <a:latin typeface="DejaVu Sans" panose="020B0603030804020204" pitchFamily="34" charset="0"/>
                <a:ea typeface="DejaVu Sans" panose="020B0603030804020204" pitchFamily="34" charset="0"/>
                <a:cs typeface="DejaVu Sans" panose="020B0603030804020204" pitchFamily="34" charset="0"/>
              </a:rPr>
              <a:t>You can tell which city is which without being told</a:t>
            </a:r>
          </a:p>
        </p:txBody>
      </p:sp>
      <p:sp>
        <p:nvSpPr>
          <p:cNvPr id="3" name="TextBox 2"/>
          <p:cNvSpPr txBox="1"/>
          <p:nvPr/>
        </p:nvSpPr>
        <p:spPr>
          <a:xfrm>
            <a:off x="731520" y="1234440"/>
            <a:ext cx="10728655" cy="923330"/>
          </a:xfrm>
          <a:prstGeom prst="rect">
            <a:avLst/>
          </a:prstGeom>
          <a:noFill/>
        </p:spPr>
        <p:txBody>
          <a:bodyPr wrap="square" anchor="t">
            <a:spAutoFit/>
          </a:bodyPr>
          <a:lstStyle/>
          <a:p>
            <a:pPr algn="l"/>
            <a:r>
              <a:rPr sz="18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We asked Gemini and Perplexity to describe </a:t>
            </a:r>
            <a:r>
              <a:rPr lang="en-GB"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59</a:t>
            </a:r>
            <a:r>
              <a:rPr sz="18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 cities, 10 times each.</a:t>
            </a:r>
            <a:endParaRPr lang="en-GB" sz="1800" b="0" dirty="0">
              <a:solidFill>
                <a:srgbClr val="6D5F52"/>
              </a:solidFill>
              <a:latin typeface="DejaVu Sans" panose="020B0603030804020204" pitchFamily="34" charset="0"/>
              <a:ea typeface="DejaVu Sans" panose="020B0603030804020204" pitchFamily="34" charset="0"/>
              <a:cs typeface="DejaVu Sans" panose="020B0603030804020204" pitchFamily="34" charset="0"/>
            </a:endParaRPr>
          </a:p>
          <a:p>
            <a:pPr algn="l"/>
            <a:endParaRPr lang="en-GB" dirty="0">
              <a:solidFill>
                <a:srgbClr val="6D5F52"/>
              </a:solidFill>
              <a:latin typeface="DejaVu Sans" panose="020B0603030804020204" pitchFamily="34" charset="0"/>
              <a:ea typeface="DejaVu Sans" panose="020B0603030804020204" pitchFamily="34" charset="0"/>
              <a:cs typeface="DejaVu Sans" panose="020B0603030804020204" pitchFamily="34" charset="0"/>
            </a:endParaRPr>
          </a:p>
          <a:p>
            <a:pPr algn="l"/>
            <a:r>
              <a:rPr lang="en-GB" sz="1800" b="1" dirty="0">
                <a:solidFill>
                  <a:srgbClr val="6D5F52"/>
                </a:solidFill>
                <a:latin typeface="DejaVu Sans" panose="020B0603030804020204" pitchFamily="34" charset="0"/>
                <a:ea typeface="DejaVu Sans" panose="020B0603030804020204" pitchFamily="34" charset="0"/>
                <a:cs typeface="DejaVu Sans" panose="020B0603030804020204" pitchFamily="34" charset="0"/>
              </a:rPr>
              <a:t>Manual Check Of Lagos &amp; Paris</a:t>
            </a:r>
            <a:endParaRPr sz="1800" b="1" dirty="0">
              <a:solidFill>
                <a:srgbClr val="6D5F52"/>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4" name="Rectangle 3"/>
          <p:cNvSpPr/>
          <p:nvPr/>
        </p:nvSpPr>
        <p:spPr>
          <a:xfrm>
            <a:off x="731520" y="2194560"/>
            <a:ext cx="5303520" cy="4023360"/>
          </a:xfrm>
          <a:prstGeom prst="rect">
            <a:avLst/>
          </a:prstGeom>
          <a:solidFill>
            <a:srgbClr val="FFF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5" name="TextBox 4"/>
          <p:cNvSpPr txBox="1"/>
          <p:nvPr/>
        </p:nvSpPr>
        <p:spPr>
          <a:xfrm>
            <a:off x="914400" y="2331720"/>
            <a:ext cx="4937760" cy="430887"/>
          </a:xfrm>
          <a:prstGeom prst="rect">
            <a:avLst/>
          </a:prstGeom>
          <a:noFill/>
        </p:spPr>
        <p:txBody>
          <a:bodyPr wrap="square" anchor="t">
            <a:spAutoFit/>
          </a:bodyPr>
          <a:lstStyle/>
          <a:p>
            <a:pPr algn="l"/>
            <a:r>
              <a:rPr sz="2200" b="1">
                <a:solidFill>
                  <a:srgbClr val="BF5A2B"/>
                </a:solidFill>
                <a:latin typeface="DejaVu Sans" panose="020B0603030804020204" pitchFamily="34" charset="0"/>
                <a:ea typeface="DejaVu Sans" panose="020B0603030804020204" pitchFamily="34" charset="0"/>
                <a:cs typeface="DejaVu Sans" panose="020B0603030804020204" pitchFamily="34" charset="0"/>
              </a:rPr>
              <a:t>LAGOS</a:t>
            </a:r>
          </a:p>
        </p:txBody>
      </p:sp>
      <p:sp>
        <p:nvSpPr>
          <p:cNvPr id="6" name="TextBox 5"/>
          <p:cNvSpPr txBox="1"/>
          <p:nvPr/>
        </p:nvSpPr>
        <p:spPr>
          <a:xfrm>
            <a:off x="914400" y="2926080"/>
            <a:ext cx="4937760" cy="1775871"/>
          </a:xfrm>
          <a:prstGeom prst="rect">
            <a:avLst/>
          </a:prstGeom>
          <a:noFill/>
        </p:spPr>
        <p:txBody>
          <a:bodyPr wrap="square">
            <a:spAutoFit/>
          </a:bodyPr>
          <a:lstStyle/>
          <a:p>
            <a:pPr>
              <a:lnSpc>
                <a:spcPct val="140000"/>
              </a:lnSpc>
            </a:pPr>
            <a:r>
              <a:rPr lang="en-GB" sz="20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Words</a:t>
            </a:r>
            <a:r>
              <a:rPr sz="20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a:t>
            </a:r>
          </a:p>
          <a:p>
            <a:pPr>
              <a:lnSpc>
                <a:spcPct val="140000"/>
              </a:lnSpc>
            </a:pPr>
            <a:r>
              <a:rPr sz="2000" b="0"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pure water</a:t>
            </a:r>
          </a:p>
          <a:p>
            <a:pPr>
              <a:lnSpc>
                <a:spcPct val="140000"/>
              </a:lnSpc>
            </a:pPr>
            <a:r>
              <a:rPr sz="2000" b="0"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generators</a:t>
            </a:r>
          </a:p>
          <a:p>
            <a:pPr>
              <a:lnSpc>
                <a:spcPct val="140000"/>
              </a:lnSpc>
            </a:pPr>
            <a:r>
              <a:rPr sz="2000" b="0"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plantains</a:t>
            </a:r>
          </a:p>
        </p:txBody>
      </p:sp>
      <p:sp>
        <p:nvSpPr>
          <p:cNvPr id="7" name="Rectangle 6"/>
          <p:cNvSpPr/>
          <p:nvPr/>
        </p:nvSpPr>
        <p:spPr>
          <a:xfrm>
            <a:off x="6217920" y="2194560"/>
            <a:ext cx="5303520" cy="4023360"/>
          </a:xfrm>
          <a:prstGeom prst="rect">
            <a:avLst/>
          </a:prstGeom>
          <a:solidFill>
            <a:srgbClr val="FFF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extBox 7"/>
          <p:cNvSpPr txBox="1"/>
          <p:nvPr/>
        </p:nvSpPr>
        <p:spPr>
          <a:xfrm>
            <a:off x="6400800" y="2331720"/>
            <a:ext cx="4937760" cy="430887"/>
          </a:xfrm>
          <a:prstGeom prst="rect">
            <a:avLst/>
          </a:prstGeom>
          <a:noFill/>
        </p:spPr>
        <p:txBody>
          <a:bodyPr wrap="square" anchor="t">
            <a:spAutoFit/>
          </a:bodyPr>
          <a:lstStyle/>
          <a:p>
            <a:pPr algn="l"/>
            <a:r>
              <a:rPr sz="2200" b="1">
                <a:solidFill>
                  <a:srgbClr val="BF5A2B"/>
                </a:solidFill>
                <a:latin typeface="DejaVu Sans" panose="020B0603030804020204" pitchFamily="34" charset="0"/>
                <a:ea typeface="DejaVu Sans" panose="020B0603030804020204" pitchFamily="34" charset="0"/>
                <a:cs typeface="DejaVu Sans" panose="020B0603030804020204" pitchFamily="34" charset="0"/>
              </a:rPr>
              <a:t>PARIS</a:t>
            </a:r>
          </a:p>
        </p:txBody>
      </p:sp>
      <p:sp>
        <p:nvSpPr>
          <p:cNvPr id="9" name="TextBox 8"/>
          <p:cNvSpPr txBox="1"/>
          <p:nvPr/>
        </p:nvSpPr>
        <p:spPr>
          <a:xfrm>
            <a:off x="6400800" y="2926080"/>
            <a:ext cx="4937760" cy="1775871"/>
          </a:xfrm>
          <a:prstGeom prst="rect">
            <a:avLst/>
          </a:prstGeom>
          <a:noFill/>
        </p:spPr>
        <p:txBody>
          <a:bodyPr wrap="square">
            <a:spAutoFit/>
          </a:bodyPr>
          <a:lstStyle/>
          <a:p>
            <a:pPr>
              <a:lnSpc>
                <a:spcPct val="140000"/>
              </a:lnSpc>
            </a:pPr>
            <a:r>
              <a:rPr lang="en-GB" sz="20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Words</a:t>
            </a:r>
            <a:r>
              <a:rPr sz="20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a:t>
            </a:r>
          </a:p>
          <a:p>
            <a:pPr>
              <a:lnSpc>
                <a:spcPct val="140000"/>
              </a:lnSpc>
            </a:pPr>
            <a:r>
              <a:rPr sz="2000" b="0"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baguettes</a:t>
            </a:r>
          </a:p>
          <a:p>
            <a:pPr>
              <a:lnSpc>
                <a:spcPct val="140000"/>
              </a:lnSpc>
            </a:pPr>
            <a:r>
              <a:rPr sz="2000" b="0"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baked baguettes</a:t>
            </a:r>
          </a:p>
          <a:p>
            <a:pPr>
              <a:lnSpc>
                <a:spcPct val="140000"/>
              </a:lnSpc>
            </a:pPr>
            <a:r>
              <a:rPr sz="2000" b="0"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cigarette smoke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65760"/>
            <a:ext cx="10728655" cy="553998"/>
          </a:xfrm>
          <a:prstGeom prst="rect">
            <a:avLst/>
          </a:prstGeom>
          <a:noFill/>
        </p:spPr>
        <p:txBody>
          <a:bodyPr wrap="square" anchor="t">
            <a:spAutoFit/>
          </a:bodyPr>
          <a:lstStyle/>
          <a:p>
            <a:pPr algn="l"/>
            <a:r>
              <a:rPr sz="3000" b="1">
                <a:solidFill>
                  <a:srgbClr val="1F1A16"/>
                </a:solidFill>
                <a:latin typeface="DejaVu Sans" panose="020B0603030804020204" pitchFamily="34" charset="0"/>
                <a:ea typeface="DejaVu Sans" panose="020B0603030804020204" pitchFamily="34" charset="0"/>
                <a:cs typeface="DejaVu Sans" panose="020B0603030804020204" pitchFamily="34" charset="0"/>
              </a:rPr>
              <a:t>We expected richer cities to get richer descriptions</a:t>
            </a:r>
          </a:p>
        </p:txBody>
      </p:sp>
      <p:sp>
        <p:nvSpPr>
          <p:cNvPr id="3" name="TextBox 2"/>
          <p:cNvSpPr txBox="1"/>
          <p:nvPr/>
        </p:nvSpPr>
        <p:spPr>
          <a:xfrm>
            <a:off x="731520" y="1051560"/>
            <a:ext cx="10728655" cy="430887"/>
          </a:xfrm>
          <a:prstGeom prst="rect">
            <a:avLst/>
          </a:prstGeom>
          <a:noFill/>
        </p:spPr>
        <p:txBody>
          <a:bodyPr wrap="square" anchor="t">
            <a:spAutoFit/>
          </a:bodyPr>
          <a:lstStyle/>
          <a:p>
            <a:pPr algn="l"/>
            <a:r>
              <a:rPr sz="2200" b="1">
                <a:solidFill>
                  <a:srgbClr val="BF5A2B"/>
                </a:solidFill>
                <a:latin typeface="DejaVu Sans" panose="020B0603030804020204" pitchFamily="34" charset="0"/>
                <a:ea typeface="DejaVu Sans" panose="020B0603030804020204" pitchFamily="34" charset="0"/>
                <a:cs typeface="DejaVu Sans" panose="020B0603030804020204" pitchFamily="34" charset="0"/>
              </a:rPr>
              <a:t>The correlation came back NEGATIVE.  r = −0.37</a:t>
            </a:r>
          </a:p>
        </p:txBody>
      </p:sp>
      <p:pic>
        <p:nvPicPr>
          <p:cNvPr id="4" name="Picture 3" descr="fig_richness_vs_gdp.png"/>
          <p:cNvPicPr>
            <a:picLocks noChangeAspect="1"/>
          </p:cNvPicPr>
          <p:nvPr/>
        </p:nvPicPr>
        <p:blipFill>
          <a:blip r:embed="rId3"/>
          <a:stretch>
            <a:fillRect/>
          </a:stretch>
        </p:blipFill>
        <p:spPr>
          <a:xfrm>
            <a:off x="2509080" y="1737360"/>
            <a:ext cx="7173535" cy="4206240"/>
          </a:xfrm>
          <a:prstGeom prst="rect">
            <a:avLst/>
          </a:prstGeom>
        </p:spPr>
      </p:pic>
      <p:sp>
        <p:nvSpPr>
          <p:cNvPr id="5" name="TextBox 4"/>
          <p:cNvSpPr txBox="1"/>
          <p:nvPr/>
        </p:nvSpPr>
        <p:spPr>
          <a:xfrm>
            <a:off x="731520" y="6126480"/>
            <a:ext cx="10728655" cy="553998"/>
          </a:xfrm>
          <a:prstGeom prst="rect">
            <a:avLst/>
          </a:prstGeom>
          <a:noFill/>
        </p:spPr>
        <p:txBody>
          <a:bodyPr wrap="square" anchor="t">
            <a:spAutoFit/>
          </a:bodyPr>
          <a:lstStyle/>
          <a:p>
            <a:pPr algn="l"/>
            <a:r>
              <a:rPr sz="1500" b="0">
                <a:solidFill>
                  <a:srgbClr val="6D5F52"/>
                </a:solidFill>
                <a:latin typeface="DejaVu Sans" panose="020B0603030804020204" pitchFamily="34" charset="0"/>
                <a:ea typeface="DejaVu Sans" panose="020B0603030804020204" pitchFamily="34" charset="0"/>
                <a:cs typeface="DejaVu Sans" panose="020B0603030804020204" pitchFamily="34" charset="0"/>
              </a:rPr>
              <a:t>New York, LA, Houston, Dubai, Berlin sit at the BOTTOM of vocabulary diversity. Lagos, Manila, Buenos Aires, Bangkok, Paris sit at the TOP.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65760"/>
            <a:ext cx="10728655" cy="954107"/>
          </a:xfrm>
          <a:prstGeom prst="rect">
            <a:avLst/>
          </a:prstGeom>
          <a:noFill/>
        </p:spPr>
        <p:txBody>
          <a:bodyPr wrap="square" anchor="t">
            <a:spAutoFit/>
          </a:bodyPr>
          <a:lstStyle/>
          <a:p>
            <a:pPr algn="l"/>
            <a:r>
              <a:rPr sz="28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The AI doesn't just have a </a:t>
            </a:r>
            <a:r>
              <a:rPr sz="2800" b="1" dirty="0" err="1">
                <a:solidFill>
                  <a:srgbClr val="1F1A16"/>
                </a:solidFill>
                <a:latin typeface="DejaVu Sans" panose="020B0603030804020204" pitchFamily="34" charset="0"/>
                <a:ea typeface="DejaVu Sans" panose="020B0603030804020204" pitchFamily="34" charset="0"/>
                <a:cs typeface="DejaVu Sans" panose="020B0603030804020204" pitchFamily="34" charset="0"/>
              </a:rPr>
              <a:t>favourite</a:t>
            </a:r>
            <a:r>
              <a:rPr sz="28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 word. It has a </a:t>
            </a:r>
            <a:r>
              <a:rPr sz="2800" b="1" dirty="0" err="1">
                <a:solidFill>
                  <a:srgbClr val="1F1A16"/>
                </a:solidFill>
                <a:latin typeface="DejaVu Sans" panose="020B0603030804020204" pitchFamily="34" charset="0"/>
                <a:ea typeface="DejaVu Sans" panose="020B0603030804020204" pitchFamily="34" charset="0"/>
                <a:cs typeface="DejaVu Sans" panose="020B0603030804020204" pitchFamily="34" charset="0"/>
              </a:rPr>
              <a:t>favourite</a:t>
            </a:r>
            <a:r>
              <a:rPr sz="2800" b="1" dirty="0">
                <a:solidFill>
                  <a:srgbClr val="1F1A16"/>
                </a:solidFill>
                <a:latin typeface="DejaVu Sans" panose="020B0603030804020204" pitchFamily="34" charset="0"/>
                <a:ea typeface="DejaVu Sans" panose="020B0603030804020204" pitchFamily="34" charset="0"/>
                <a:cs typeface="DejaVu Sans" panose="020B0603030804020204" pitchFamily="34" charset="0"/>
              </a:rPr>
              <a:t> obsession.</a:t>
            </a:r>
          </a:p>
        </p:txBody>
      </p:sp>
      <p:pic>
        <p:nvPicPr>
          <p:cNvPr id="3" name="Picture 2" descr="fig_fingerprints.png"/>
          <p:cNvPicPr>
            <a:picLocks noChangeAspect="1"/>
          </p:cNvPicPr>
          <p:nvPr/>
        </p:nvPicPr>
        <p:blipFill>
          <a:blip r:embed="rId3"/>
          <a:stretch>
            <a:fillRect/>
          </a:stretch>
        </p:blipFill>
        <p:spPr>
          <a:xfrm>
            <a:off x="581059" y="1371600"/>
            <a:ext cx="11029577" cy="4389120"/>
          </a:xfrm>
          <a:prstGeom prst="rect">
            <a:avLst/>
          </a:prstGeom>
        </p:spPr>
      </p:pic>
      <p:sp>
        <p:nvSpPr>
          <p:cNvPr id="4" name="TextBox 3"/>
          <p:cNvSpPr txBox="1"/>
          <p:nvPr/>
        </p:nvSpPr>
        <p:spPr>
          <a:xfrm>
            <a:off x="731520" y="5943600"/>
            <a:ext cx="10728655" cy="588366"/>
          </a:xfrm>
          <a:prstGeom prst="rect">
            <a:avLst/>
          </a:prstGeom>
          <a:noFill/>
        </p:spPr>
        <p:txBody>
          <a:bodyPr wrap="square">
            <a:spAutoFit/>
          </a:bodyPr>
          <a:lstStyle/>
          <a:p>
            <a:pPr>
              <a:lnSpc>
                <a:spcPct val="120000"/>
              </a:lnSpc>
            </a:pPr>
            <a:r>
              <a:rPr sz="1400" b="1">
                <a:solidFill>
                  <a:srgbClr val="1F1A16"/>
                </a:solidFill>
                <a:latin typeface="DejaVu Sans" panose="020B0603030804020204" pitchFamily="34" charset="0"/>
                <a:ea typeface="DejaVu Sans" panose="020B0603030804020204" pitchFamily="34" charset="0"/>
                <a:cs typeface="DejaVu Sans" panose="020B0603030804020204" pitchFamily="34" charset="0"/>
              </a:rPr>
              <a:t>Paris: 'baguettes' AND 'baked baguettes' both in the top 6. The same trope, twice.</a:t>
            </a:r>
          </a:p>
          <a:p>
            <a:pPr>
              <a:lnSpc>
                <a:spcPct val="120000"/>
              </a:lnSpc>
            </a:pPr>
            <a:r>
              <a:rPr sz="1400" b="0">
                <a:solidFill>
                  <a:srgbClr val="6D5F52"/>
                </a:solidFill>
                <a:latin typeface="DejaVu Sans" panose="020B0603030804020204" pitchFamily="34" charset="0"/>
                <a:ea typeface="DejaVu Sans" panose="020B0603030804020204" pitchFamily="34" charset="0"/>
                <a:cs typeface="DejaVu Sans" panose="020B0603030804020204" pitchFamily="34" charset="0"/>
              </a:rPr>
              <a:t>Cities the AI improvises about get varied vocabulary. Cities it knows from training get rehearsed vocabulary.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65760"/>
            <a:ext cx="10728655" cy="553998"/>
          </a:xfrm>
          <a:prstGeom prst="rect">
            <a:avLst/>
          </a:prstGeom>
          <a:noFill/>
        </p:spPr>
        <p:txBody>
          <a:bodyPr wrap="square" anchor="t">
            <a:spAutoFit/>
          </a:bodyPr>
          <a:lstStyle/>
          <a:p>
            <a:pPr algn="l"/>
            <a:r>
              <a:rPr sz="3000" b="1">
                <a:solidFill>
                  <a:srgbClr val="1F1A16"/>
                </a:solidFill>
                <a:latin typeface="DejaVu Sans" panose="020B0603030804020204" pitchFamily="34" charset="0"/>
                <a:ea typeface="DejaVu Sans" panose="020B0603030804020204" pitchFamily="34" charset="0"/>
                <a:cs typeface="DejaVu Sans" panose="020B0603030804020204" pitchFamily="34" charset="0"/>
              </a:rPr>
              <a:t>One mechanism. Six dimensions. Four cities.</a:t>
            </a:r>
          </a:p>
        </p:txBody>
      </p:sp>
      <p:sp>
        <p:nvSpPr>
          <p:cNvPr id="3" name="TextBox 2"/>
          <p:cNvSpPr txBox="1"/>
          <p:nvPr/>
        </p:nvSpPr>
        <p:spPr>
          <a:xfrm>
            <a:off x="731520" y="1051560"/>
            <a:ext cx="10728655" cy="338554"/>
          </a:xfrm>
          <a:prstGeom prst="rect">
            <a:avLst/>
          </a:prstGeom>
          <a:noFill/>
        </p:spPr>
        <p:txBody>
          <a:bodyPr wrap="square" anchor="t">
            <a:spAutoFit/>
          </a:bodyPr>
          <a:lstStyle/>
          <a:p>
            <a:pPr algn="l"/>
            <a:r>
              <a:rPr sz="1600" b="0">
                <a:solidFill>
                  <a:srgbClr val="6D5F52"/>
                </a:solidFill>
                <a:latin typeface="DejaVu Sans" panose="020B0603030804020204" pitchFamily="34" charset="0"/>
                <a:ea typeface="DejaVu Sans" panose="020B0603030804020204" pitchFamily="34" charset="0"/>
                <a:cs typeface="DejaVu Sans" panose="020B0603030804020204" pitchFamily="34" charset="0"/>
              </a:rPr>
              <a:t>The AI has a fixed default for cities it knows. It improvises for the rest. Every finding falls out of this.</a:t>
            </a:r>
          </a:p>
        </p:txBody>
      </p:sp>
      <p:pic>
        <p:nvPicPr>
          <p:cNvPr id="4" name="Picture 3" descr="fig_radar_contrast.png"/>
          <p:cNvPicPr>
            <a:picLocks noChangeAspect="1"/>
          </p:cNvPicPr>
          <p:nvPr/>
        </p:nvPicPr>
        <p:blipFill>
          <a:blip r:embed="rId2"/>
          <a:stretch>
            <a:fillRect/>
          </a:stretch>
        </p:blipFill>
        <p:spPr>
          <a:xfrm>
            <a:off x="1189210" y="1691640"/>
            <a:ext cx="5851179" cy="4937760"/>
          </a:xfrm>
          <a:prstGeom prst="rect">
            <a:avLst/>
          </a:prstGeom>
        </p:spPr>
      </p:pic>
      <p:sp>
        <p:nvSpPr>
          <p:cNvPr id="5" name="Rectangle 4"/>
          <p:cNvSpPr/>
          <p:nvPr/>
        </p:nvSpPr>
        <p:spPr>
          <a:xfrm>
            <a:off x="8229600" y="1920240"/>
            <a:ext cx="3383280" cy="4480560"/>
          </a:xfrm>
          <a:prstGeom prst="rect">
            <a:avLst/>
          </a:prstGeom>
          <a:solidFill>
            <a:srgbClr val="FFF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6" name="TextBox 5"/>
          <p:cNvSpPr txBox="1"/>
          <p:nvPr/>
        </p:nvSpPr>
        <p:spPr>
          <a:xfrm>
            <a:off x="8412480" y="2057400"/>
            <a:ext cx="3200400" cy="323165"/>
          </a:xfrm>
          <a:prstGeom prst="rect">
            <a:avLst/>
          </a:prstGeom>
          <a:noFill/>
        </p:spPr>
        <p:txBody>
          <a:bodyPr wrap="square" anchor="t">
            <a:spAutoFit/>
          </a:bodyPr>
          <a:lstStyle/>
          <a:p>
            <a:pPr algn="l"/>
            <a:r>
              <a:rPr sz="1500" b="1">
                <a:solidFill>
                  <a:srgbClr val="BF5A2B"/>
                </a:solidFill>
                <a:latin typeface="DejaVu Sans" panose="020B0603030804020204" pitchFamily="34" charset="0"/>
                <a:ea typeface="DejaVu Sans" panose="020B0603030804020204" pitchFamily="34" charset="0"/>
                <a:cs typeface="DejaVu Sans" panose="020B0603030804020204" pitchFamily="34" charset="0"/>
              </a:rPr>
              <a:t>Cities the AI knows</a:t>
            </a:r>
          </a:p>
        </p:txBody>
      </p:sp>
      <p:sp>
        <p:nvSpPr>
          <p:cNvPr id="7" name="TextBox 6"/>
          <p:cNvSpPr txBox="1"/>
          <p:nvPr/>
        </p:nvSpPr>
        <p:spPr>
          <a:xfrm>
            <a:off x="8412480" y="2514600"/>
            <a:ext cx="3200400" cy="1099212"/>
          </a:xfrm>
          <a:prstGeom prst="rect">
            <a:avLst/>
          </a:prstGeom>
          <a:noFill/>
        </p:spPr>
        <p:txBody>
          <a:bodyPr wrap="square">
            <a:spAutoFit/>
          </a:bodyPr>
          <a:lstStyle/>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Fixed default vocabulary</a:t>
            </a:r>
          </a:p>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Low diversity</a:t>
            </a:r>
          </a:p>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The two LLMs converge</a:t>
            </a:r>
          </a:p>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Wealth is implicit</a:t>
            </a:r>
          </a:p>
        </p:txBody>
      </p:sp>
      <p:sp>
        <p:nvSpPr>
          <p:cNvPr id="8" name="TextBox 7"/>
          <p:cNvSpPr txBox="1"/>
          <p:nvPr/>
        </p:nvSpPr>
        <p:spPr>
          <a:xfrm>
            <a:off x="8412480" y="4206240"/>
            <a:ext cx="3200400" cy="323165"/>
          </a:xfrm>
          <a:prstGeom prst="rect">
            <a:avLst/>
          </a:prstGeom>
          <a:noFill/>
        </p:spPr>
        <p:txBody>
          <a:bodyPr wrap="square" anchor="t">
            <a:spAutoFit/>
          </a:bodyPr>
          <a:lstStyle/>
          <a:p>
            <a:pPr algn="l"/>
            <a:r>
              <a:rPr sz="1500" b="1">
                <a:solidFill>
                  <a:srgbClr val="BF5A2B"/>
                </a:solidFill>
                <a:latin typeface="DejaVu Sans" panose="020B0603030804020204" pitchFamily="34" charset="0"/>
                <a:ea typeface="DejaVu Sans" panose="020B0603030804020204" pitchFamily="34" charset="0"/>
                <a:cs typeface="DejaVu Sans" panose="020B0603030804020204" pitchFamily="34" charset="0"/>
              </a:rPr>
              <a:t>Cities the AI improvises</a:t>
            </a:r>
          </a:p>
        </p:txBody>
      </p:sp>
      <p:sp>
        <p:nvSpPr>
          <p:cNvPr id="9" name="TextBox 8"/>
          <p:cNvSpPr txBox="1"/>
          <p:nvPr/>
        </p:nvSpPr>
        <p:spPr>
          <a:xfrm>
            <a:off x="8412480" y="4663440"/>
            <a:ext cx="3200400" cy="1357744"/>
          </a:xfrm>
          <a:prstGeom prst="rect">
            <a:avLst/>
          </a:prstGeom>
          <a:noFill/>
        </p:spPr>
        <p:txBody>
          <a:bodyPr wrap="square">
            <a:spAutoFit/>
          </a:bodyPr>
          <a:lstStyle/>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Varied vocabulary</a:t>
            </a:r>
          </a:p>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The two LLMs diverge</a:t>
            </a:r>
          </a:p>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Abstract labels: 'wealthy', 'modern'</a:t>
            </a:r>
          </a:p>
          <a:p>
            <a:pPr>
              <a:lnSpc>
                <a:spcPct val="140000"/>
              </a:lnSpc>
            </a:pPr>
            <a:r>
              <a:rPr sz="1200" b="0">
                <a:solidFill>
                  <a:srgbClr val="1F1A16"/>
                </a:solidFill>
                <a:latin typeface="DejaVu Sans" panose="020B0603030804020204" pitchFamily="34" charset="0"/>
                <a:ea typeface="DejaVu Sans" panose="020B0603030804020204" pitchFamily="34" charset="0"/>
                <a:cs typeface="DejaVu Sans" panose="020B0603030804020204" pitchFamily="34" charset="0"/>
              </a:rPr>
              <a:t>· Wealth tracks improvisation, not reality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65760"/>
            <a:ext cx="10728655" cy="492443"/>
          </a:xfrm>
          <a:prstGeom prst="rect">
            <a:avLst/>
          </a:prstGeom>
          <a:noFill/>
        </p:spPr>
        <p:txBody>
          <a:bodyPr wrap="square" anchor="t">
            <a:spAutoFit/>
          </a:bodyPr>
          <a:lstStyle/>
          <a:p>
            <a:pPr algn="l"/>
            <a:r>
              <a:rPr sz="2600" b="1">
                <a:solidFill>
                  <a:srgbClr val="1F1A16"/>
                </a:solidFill>
                <a:latin typeface="DejaVu Sans" panose="020B0603030804020204" pitchFamily="34" charset="0"/>
                <a:ea typeface="DejaVu Sans" panose="020B0603030804020204" pitchFamily="34" charset="0"/>
                <a:cs typeface="DejaVu Sans" panose="020B0603030804020204" pitchFamily="34" charset="0"/>
              </a:rPr>
              <a:t>Same prompt. Same data. Two completely different cities.</a:t>
            </a:r>
          </a:p>
        </p:txBody>
      </p:sp>
      <p:sp>
        <p:nvSpPr>
          <p:cNvPr id="3" name="TextBox 2"/>
          <p:cNvSpPr txBox="1"/>
          <p:nvPr/>
        </p:nvSpPr>
        <p:spPr>
          <a:xfrm>
            <a:off x="731520" y="1051560"/>
            <a:ext cx="10728655" cy="338554"/>
          </a:xfrm>
          <a:prstGeom prst="rect">
            <a:avLst/>
          </a:prstGeom>
          <a:noFill/>
        </p:spPr>
        <p:txBody>
          <a:bodyPr wrap="square" anchor="t">
            <a:spAutoFit/>
          </a:bodyPr>
          <a:lstStyle/>
          <a:p>
            <a:pPr algn="l"/>
            <a:r>
              <a:rPr sz="1600" b="0">
                <a:solidFill>
                  <a:srgbClr val="6D5F52"/>
                </a:solidFill>
                <a:latin typeface="DejaVu Sans" panose="020B0603030804020204" pitchFamily="34" charset="0"/>
                <a:ea typeface="DejaVu Sans" panose="020B0603030804020204" pitchFamily="34" charset="0"/>
                <a:cs typeface="DejaVu Sans" panose="020B0603030804020204" pitchFamily="34" charset="0"/>
              </a:rPr>
              <a:t>Gemini and Perplexity are reading from structurally different versions of the world.</a:t>
            </a:r>
          </a:p>
        </p:txBody>
      </p:sp>
      <p:pic>
        <p:nvPicPr>
          <p:cNvPr id="4" name="Picture 3" descr="fig_dimension_heatmap.png"/>
          <p:cNvPicPr>
            <a:picLocks noChangeAspect="1"/>
          </p:cNvPicPr>
          <p:nvPr/>
        </p:nvPicPr>
        <p:blipFill>
          <a:blip r:embed="rId2"/>
          <a:stretch>
            <a:fillRect/>
          </a:stretch>
        </p:blipFill>
        <p:spPr>
          <a:xfrm>
            <a:off x="1786116" y="1691640"/>
            <a:ext cx="2462807" cy="4846320"/>
          </a:xfrm>
          <a:prstGeom prst="rect">
            <a:avLst/>
          </a:prstGeom>
        </p:spPr>
      </p:pic>
      <p:sp>
        <p:nvSpPr>
          <p:cNvPr id="5" name="TextBox 4"/>
          <p:cNvSpPr txBox="1"/>
          <p:nvPr/>
        </p:nvSpPr>
        <p:spPr>
          <a:xfrm>
            <a:off x="5943600" y="1737360"/>
            <a:ext cx="5669280" cy="369332"/>
          </a:xfrm>
          <a:prstGeom prst="rect">
            <a:avLst/>
          </a:prstGeom>
          <a:noFill/>
        </p:spPr>
        <p:txBody>
          <a:bodyPr wrap="square" anchor="t">
            <a:spAutoFit/>
          </a:bodyPr>
          <a:lstStyle/>
          <a:p>
            <a:pPr algn="l"/>
            <a:r>
              <a:rPr sz="1800" b="1">
                <a:solidFill>
                  <a:srgbClr val="1F1A16"/>
                </a:solidFill>
                <a:latin typeface="DejaVu Sans" panose="020B0603030804020204" pitchFamily="34" charset="0"/>
                <a:ea typeface="DejaVu Sans" panose="020B0603030804020204" pitchFamily="34" charset="0"/>
                <a:cs typeface="DejaVu Sans" panose="020B0603030804020204" pitchFamily="34" charset="0"/>
              </a:rPr>
              <a:t>Default worldview by model</a:t>
            </a:r>
          </a:p>
        </p:txBody>
      </p:sp>
      <p:sp>
        <p:nvSpPr>
          <p:cNvPr id="6" name="TextBox 5"/>
          <p:cNvSpPr txBox="1"/>
          <p:nvPr/>
        </p:nvSpPr>
        <p:spPr>
          <a:xfrm>
            <a:off x="5943600" y="2240280"/>
            <a:ext cx="5669280" cy="1674176"/>
          </a:xfrm>
          <a:prstGeom prst="rect">
            <a:avLst/>
          </a:prstGeom>
          <a:noFill/>
        </p:spPr>
        <p:txBody>
          <a:bodyPr wrap="square">
            <a:spAutoFit/>
          </a:bodyPr>
          <a:lstStyle/>
          <a:p>
            <a:pPr>
              <a:lnSpc>
                <a:spcPct val="140000"/>
              </a:lnSpc>
            </a:pPr>
            <a:r>
              <a:rPr sz="1500" b="1">
                <a:solidFill>
                  <a:srgbClr val="1F1A16"/>
                </a:solidFill>
                <a:latin typeface="DejaVu Sans" panose="020B0603030804020204" pitchFamily="34" charset="0"/>
                <a:ea typeface="DejaVu Sans" panose="020B0603030804020204" pitchFamily="34" charset="0"/>
                <a:cs typeface="DejaVu Sans" panose="020B0603030804020204" pitchFamily="34" charset="0"/>
              </a:rPr>
              <a:t>                              Gemini       Perplexity</a:t>
            </a:r>
          </a:p>
          <a:p>
            <a:pPr>
              <a:lnSpc>
                <a:spcPct val="140000"/>
              </a:lnSpc>
            </a:pPr>
            <a:r>
              <a:rPr sz="1500" b="0">
                <a:solidFill>
                  <a:srgbClr val="1F1A16"/>
                </a:solidFill>
                <a:latin typeface="DejaVu Sans" panose="020B0603030804020204" pitchFamily="34" charset="0"/>
                <a:ea typeface="DejaVu Sans" panose="020B0603030804020204" pitchFamily="34" charset="0"/>
                <a:cs typeface="DejaVu Sans" panose="020B0603030804020204" pitchFamily="34" charset="0"/>
              </a:rPr>
              <a:t>Crowding             +0.58         +0.44</a:t>
            </a:r>
          </a:p>
          <a:p>
            <a:pPr>
              <a:lnSpc>
                <a:spcPct val="140000"/>
              </a:lnSpc>
            </a:pPr>
            <a:r>
              <a:rPr sz="1500" b="0">
                <a:solidFill>
                  <a:srgbClr val="1F1A16"/>
                </a:solidFill>
                <a:latin typeface="DejaVu Sans" panose="020B0603030804020204" pitchFamily="34" charset="0"/>
                <a:ea typeface="DejaVu Sans" panose="020B0603030804020204" pitchFamily="34" charset="0"/>
                <a:cs typeface="DejaVu Sans" panose="020B0603030804020204" pitchFamily="34" charset="0"/>
              </a:rPr>
              <a:t>Modernity            +0.12          −0.07</a:t>
            </a:r>
          </a:p>
          <a:p>
            <a:pPr>
              <a:lnSpc>
                <a:spcPct val="140000"/>
              </a:lnSpc>
            </a:pPr>
            <a:r>
              <a:rPr sz="1500" b="0">
                <a:solidFill>
                  <a:srgbClr val="1F1A16"/>
                </a:solidFill>
                <a:latin typeface="DejaVu Sans" panose="020B0603030804020204" pitchFamily="34" charset="0"/>
                <a:ea typeface="DejaVu Sans" panose="020B0603030804020204" pitchFamily="34" charset="0"/>
                <a:cs typeface="DejaVu Sans" panose="020B0603030804020204" pitchFamily="34" charset="0"/>
              </a:rPr>
              <a:t>Safety                   +0.19         +0.30</a:t>
            </a:r>
          </a:p>
          <a:p>
            <a:pPr>
              <a:lnSpc>
                <a:spcPct val="140000"/>
              </a:lnSpc>
            </a:pPr>
            <a:r>
              <a:rPr sz="1500" b="0">
                <a:solidFill>
                  <a:srgbClr val="1F1A16"/>
                </a:solidFill>
                <a:latin typeface="DejaVu Sans" panose="020B0603030804020204" pitchFamily="34" charset="0"/>
                <a:ea typeface="DejaVu Sans" panose="020B0603030804020204" pitchFamily="34" charset="0"/>
                <a:cs typeface="DejaVu Sans" panose="020B0603030804020204" pitchFamily="34" charset="0"/>
              </a:rPr>
              <a:t>Pollution                −0.07         −0.01</a:t>
            </a:r>
          </a:p>
        </p:txBody>
      </p:sp>
      <p:sp>
        <p:nvSpPr>
          <p:cNvPr id="7" name="Rectangle 6"/>
          <p:cNvSpPr/>
          <p:nvPr/>
        </p:nvSpPr>
        <p:spPr>
          <a:xfrm>
            <a:off x="5943600" y="4297680"/>
            <a:ext cx="5669280" cy="2194560"/>
          </a:xfrm>
          <a:prstGeom prst="rect">
            <a:avLst/>
          </a:prstGeom>
          <a:solidFill>
            <a:srgbClr val="FFF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extBox 7"/>
          <p:cNvSpPr txBox="1"/>
          <p:nvPr/>
        </p:nvSpPr>
        <p:spPr>
          <a:xfrm>
            <a:off x="6126480" y="4434840"/>
            <a:ext cx="5303520" cy="338554"/>
          </a:xfrm>
          <a:prstGeom prst="rect">
            <a:avLst/>
          </a:prstGeom>
          <a:noFill/>
        </p:spPr>
        <p:txBody>
          <a:bodyPr wrap="square" anchor="t">
            <a:spAutoFit/>
          </a:bodyPr>
          <a:lstStyle/>
          <a:p>
            <a:pPr algn="l"/>
            <a:r>
              <a:rPr sz="1600" b="1">
                <a:solidFill>
                  <a:srgbClr val="BF5A2B"/>
                </a:solidFill>
                <a:latin typeface="DejaVu Sans" panose="020B0603030804020204" pitchFamily="34" charset="0"/>
                <a:ea typeface="DejaVu Sans" panose="020B0603030804020204" pitchFamily="34" charset="0"/>
                <a:cs typeface="DejaVu Sans" panose="020B0603030804020204" pitchFamily="34" charset="0"/>
              </a:rPr>
              <a:t>Kingston, Jamaica · the half-point gap</a:t>
            </a:r>
          </a:p>
        </p:txBody>
      </p:sp>
      <p:sp>
        <p:nvSpPr>
          <p:cNvPr id="9" name="TextBox 8"/>
          <p:cNvSpPr txBox="1"/>
          <p:nvPr/>
        </p:nvSpPr>
        <p:spPr>
          <a:xfrm>
            <a:off x="6126480" y="4892040"/>
            <a:ext cx="5303520" cy="1183144"/>
          </a:xfrm>
          <a:prstGeom prst="rect">
            <a:avLst/>
          </a:prstGeom>
          <a:noFill/>
        </p:spPr>
        <p:txBody>
          <a:bodyPr wrap="square">
            <a:spAutoFit/>
          </a:bodyPr>
          <a:lstStyle/>
          <a:p>
            <a:pPr>
              <a:lnSpc>
                <a:spcPct val="140000"/>
              </a:lnSpc>
            </a:pPr>
            <a:r>
              <a:rPr sz="1300" b="1">
                <a:solidFill>
                  <a:srgbClr val="1F1A16"/>
                </a:solidFill>
                <a:latin typeface="DejaVu Sans" panose="020B0603030804020204" pitchFamily="34" charset="0"/>
                <a:ea typeface="DejaVu Sans" panose="020B0603030804020204" pitchFamily="34" charset="0"/>
                <a:cs typeface="DejaVu Sans" panose="020B0603030804020204" pitchFamily="34" charset="0"/>
              </a:rPr>
              <a:t>Perplexity safety: 0.55     Gemini safety: 0.03     Gap: 0.52</a:t>
            </a:r>
          </a:p>
          <a:p>
            <a:pPr>
              <a:lnSpc>
                <a:spcPct val="140000"/>
              </a:lnSpc>
            </a:pPr>
            <a:r>
              <a:rPr sz="1300" b="0">
                <a:solidFill>
                  <a:srgbClr val="6D5F52"/>
                </a:solidFill>
                <a:latin typeface="DejaVu Sans" panose="020B0603030804020204" pitchFamily="34" charset="0"/>
                <a:ea typeface="DejaVu Sans" panose="020B0603030804020204" pitchFamily="34" charset="0"/>
                <a:cs typeface="DejaVu Sans" panose="020B0603030804020204" pitchFamily="34" charset="0"/>
              </a:rPr>
              <a:t>Perplexity leans on travel and tourism content. Gemini leans on news. The two models read from different sources, not just different styles.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695" cy="6858000"/>
          </a:xfrm>
          <a:prstGeom prst="rect">
            <a:avLst/>
          </a:prstGeom>
          <a:solidFill>
            <a:srgbClr val="FDF7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731520" y="320040"/>
            <a:ext cx="10728655" cy="548640"/>
          </a:xfrm>
          <a:prstGeom prst="rect">
            <a:avLst/>
          </a:prstGeom>
          <a:noFill/>
        </p:spPr>
        <p:txBody>
          <a:bodyPr wrap="square" anchor="t">
            <a:spAutoFit/>
          </a:bodyPr>
          <a:lstStyle/>
          <a:p>
            <a:pPr algn="l"/>
            <a:r>
              <a:rPr sz="2600" b="1" i="0" dirty="0">
                <a:solidFill>
                  <a:srgbClr val="1F1A16"/>
                </a:solidFill>
                <a:latin typeface="Calibri"/>
              </a:rPr>
              <a:t>Same prompt. Same city. Read these two descriptions.</a:t>
            </a:r>
          </a:p>
        </p:txBody>
      </p:sp>
      <p:sp>
        <p:nvSpPr>
          <p:cNvPr id="4" name="TextBox 3"/>
          <p:cNvSpPr txBox="1"/>
          <p:nvPr/>
        </p:nvSpPr>
        <p:spPr>
          <a:xfrm>
            <a:off x="731520" y="868680"/>
            <a:ext cx="10728655" cy="323165"/>
          </a:xfrm>
          <a:prstGeom prst="rect">
            <a:avLst/>
          </a:prstGeom>
          <a:noFill/>
        </p:spPr>
        <p:txBody>
          <a:bodyPr wrap="square" anchor="t">
            <a:spAutoFit/>
          </a:bodyPr>
          <a:lstStyle/>
          <a:p>
            <a:pPr algn="l"/>
            <a:r>
              <a:rPr sz="1500" b="0" i="1" dirty="0">
                <a:solidFill>
                  <a:srgbClr val="6D5F52"/>
                </a:solidFill>
                <a:latin typeface="Calibri"/>
              </a:rPr>
              <a:t>Two AIs were asked to describe the same place.</a:t>
            </a:r>
          </a:p>
        </p:txBody>
      </p:sp>
      <p:sp>
        <p:nvSpPr>
          <p:cNvPr id="5" name="Rectangle 4"/>
          <p:cNvSpPr/>
          <p:nvPr/>
        </p:nvSpPr>
        <p:spPr>
          <a:xfrm>
            <a:off x="594360" y="1554480"/>
            <a:ext cx="5349240" cy="4114800"/>
          </a:xfrm>
          <a:prstGeom prst="rect">
            <a:avLst/>
          </a:prstGeom>
          <a:solidFill>
            <a:srgbClr val="FFF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777240" y="1645920"/>
            <a:ext cx="4983479" cy="365760"/>
          </a:xfrm>
          <a:prstGeom prst="rect">
            <a:avLst/>
          </a:prstGeom>
          <a:noFill/>
        </p:spPr>
        <p:txBody>
          <a:bodyPr wrap="square" anchor="t">
            <a:spAutoFit/>
          </a:bodyPr>
          <a:lstStyle/>
          <a:p>
            <a:pPr algn="l"/>
            <a:r>
              <a:rPr sz="1300" b="1" i="0">
                <a:solidFill>
                  <a:srgbClr val="BF5A2B"/>
                </a:solidFill>
                <a:latin typeface="Calibri"/>
              </a:rPr>
              <a:t>Model A</a:t>
            </a:r>
          </a:p>
        </p:txBody>
      </p:sp>
      <p:sp>
        <p:nvSpPr>
          <p:cNvPr id="7" name="TextBox 6"/>
          <p:cNvSpPr txBox="1"/>
          <p:nvPr/>
        </p:nvSpPr>
        <p:spPr>
          <a:xfrm>
            <a:off x="868680" y="2057400"/>
            <a:ext cx="4892040" cy="3474720"/>
          </a:xfrm>
          <a:prstGeom prst="rect">
            <a:avLst/>
          </a:prstGeom>
          <a:noFill/>
        </p:spPr>
        <p:txBody>
          <a:bodyPr wrap="square" anchor="t">
            <a:spAutoFit/>
          </a:bodyPr>
          <a:lstStyle/>
          <a:p>
            <a:pPr algn="l"/>
            <a:r>
              <a:rPr sz="1400" b="0" i="1">
                <a:solidFill>
                  <a:srgbClr val="1F1A16"/>
                </a:solidFill>
                <a:latin typeface="Calibri"/>
              </a:rPr>
              <a:t>The midday blaze has softened, but the air still hangs thick and warm, a humid embrace. A scent wafts by, a rich, savoury promise of jerk spice mingling with the faint sweetness of ripening mangoes from a street vendor's makeshift stall. A low, insistent thrum vibrates through the soles of my shoes, the rhythmic bassline thumping from a storefront speaker. Children in crisp uniforms, shirts un-tucked and ties loosened, spill out from a gateway, their laughter bright and unrestrained.</a:t>
            </a:r>
          </a:p>
        </p:txBody>
      </p:sp>
      <p:sp>
        <p:nvSpPr>
          <p:cNvPr id="8" name="Rectangle 7"/>
          <p:cNvSpPr/>
          <p:nvPr/>
        </p:nvSpPr>
        <p:spPr>
          <a:xfrm>
            <a:off x="6217920" y="1554480"/>
            <a:ext cx="5349240" cy="4114800"/>
          </a:xfrm>
          <a:prstGeom prst="rect">
            <a:avLst/>
          </a:prstGeom>
          <a:solidFill>
            <a:srgbClr val="FFF5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6400800" y="1645920"/>
            <a:ext cx="4983479" cy="365760"/>
          </a:xfrm>
          <a:prstGeom prst="rect">
            <a:avLst/>
          </a:prstGeom>
          <a:noFill/>
        </p:spPr>
        <p:txBody>
          <a:bodyPr wrap="square" anchor="t">
            <a:spAutoFit/>
          </a:bodyPr>
          <a:lstStyle/>
          <a:p>
            <a:pPr algn="l"/>
            <a:r>
              <a:rPr sz="1300" b="1" i="0">
                <a:solidFill>
                  <a:srgbClr val="BF5A2B"/>
                </a:solidFill>
                <a:latin typeface="Calibri"/>
              </a:rPr>
              <a:t>Model B</a:t>
            </a:r>
          </a:p>
        </p:txBody>
      </p:sp>
      <p:sp>
        <p:nvSpPr>
          <p:cNvPr id="10" name="TextBox 9"/>
          <p:cNvSpPr txBox="1"/>
          <p:nvPr/>
        </p:nvSpPr>
        <p:spPr>
          <a:xfrm>
            <a:off x="6492240" y="2057400"/>
            <a:ext cx="4892040" cy="3474720"/>
          </a:xfrm>
          <a:prstGeom prst="rect">
            <a:avLst/>
          </a:prstGeom>
          <a:noFill/>
        </p:spPr>
        <p:txBody>
          <a:bodyPr wrap="square" anchor="t">
            <a:spAutoFit/>
          </a:bodyPr>
          <a:lstStyle/>
          <a:p>
            <a:pPr algn="l"/>
            <a:r>
              <a:rPr sz="1400" b="0" i="1">
                <a:solidFill>
                  <a:srgbClr val="1F1A16"/>
                </a:solidFill>
                <a:latin typeface="Calibri"/>
              </a:rPr>
              <a:t>The afternoon sun slants low, casting long shadows across cobblestone alleys and weathered brick facades. The air is crisp, carrying the faint scent of woodsmoke and freshly baked bread from a nearby bakery. Ivy-draped walls and wrought-iron lanterns line a narrow passage. The clink of wine glasses from a tucked-away bistro. The stone under your fingertips is cool and rough, worn smooth in places by generations of hands.</a:t>
            </a:r>
          </a:p>
        </p:txBody>
      </p:sp>
      <p:sp>
        <p:nvSpPr>
          <p:cNvPr id="11" name="Rectangle 10"/>
          <p:cNvSpPr/>
          <p:nvPr/>
        </p:nvSpPr>
        <p:spPr>
          <a:xfrm>
            <a:off x="5989320" y="1554480"/>
            <a:ext cx="45720" cy="4114800"/>
          </a:xfrm>
          <a:prstGeom prst="rect">
            <a:avLst/>
          </a:prstGeom>
          <a:solidFill>
            <a:srgbClr val="6D5F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Rectangle 11"/>
          <p:cNvSpPr/>
          <p:nvPr/>
        </p:nvSpPr>
        <p:spPr>
          <a:xfrm>
            <a:off x="594360" y="5806440"/>
            <a:ext cx="10972800" cy="868680"/>
          </a:xfrm>
          <a:prstGeom prst="rect">
            <a:avLst/>
          </a:prstGeom>
          <a:solidFill>
            <a:srgbClr val="BF5A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594360" y="5852159"/>
            <a:ext cx="10972800" cy="411480"/>
          </a:xfrm>
          <a:prstGeom prst="rect">
            <a:avLst/>
          </a:prstGeom>
          <a:noFill/>
        </p:spPr>
        <p:txBody>
          <a:bodyPr wrap="square" anchor="t">
            <a:spAutoFit/>
          </a:bodyPr>
          <a:lstStyle/>
          <a:p>
            <a:pPr algn="ctr"/>
            <a:r>
              <a:rPr sz="2200" b="1" i="0">
                <a:solidFill>
                  <a:srgbClr val="FFFFFF"/>
                </a:solidFill>
                <a:latin typeface="Calibri"/>
              </a:rPr>
              <a:t>Both AIs were describing Kingston, Jamaica.</a:t>
            </a:r>
          </a:p>
        </p:txBody>
      </p:sp>
      <p:sp>
        <p:nvSpPr>
          <p:cNvPr id="14" name="TextBox 13"/>
          <p:cNvSpPr txBox="1"/>
          <p:nvPr/>
        </p:nvSpPr>
        <p:spPr>
          <a:xfrm>
            <a:off x="594360" y="6263640"/>
            <a:ext cx="10972800" cy="323165"/>
          </a:xfrm>
          <a:prstGeom prst="rect">
            <a:avLst/>
          </a:prstGeom>
          <a:noFill/>
        </p:spPr>
        <p:txBody>
          <a:bodyPr wrap="square" anchor="t">
            <a:spAutoFit/>
          </a:bodyPr>
          <a:lstStyle/>
          <a:p>
            <a:pPr algn="ctr"/>
            <a:r>
              <a:rPr sz="1500" b="0" i="1" dirty="0">
                <a:solidFill>
                  <a:srgbClr val="FFE6D3"/>
                </a:solidFill>
                <a:latin typeface="Calibri"/>
              </a:rPr>
              <a:t>Model B (Perplexity) </a:t>
            </a:r>
            <a:r>
              <a:rPr sz="1500" b="0" i="1" dirty="0" err="1">
                <a:solidFill>
                  <a:srgbClr val="FFE6D3"/>
                </a:solidFill>
                <a:latin typeface="Calibri"/>
              </a:rPr>
              <a:t>wr</a:t>
            </a:r>
            <a:r>
              <a:rPr lang="en-GB" sz="1500" i="1" dirty="0" err="1">
                <a:solidFill>
                  <a:srgbClr val="FFE6D3"/>
                </a:solidFill>
                <a:latin typeface="Calibri"/>
              </a:rPr>
              <a:t>ote</a:t>
            </a:r>
            <a:r>
              <a:rPr lang="en-GB" sz="1500" b="0" i="1" dirty="0">
                <a:solidFill>
                  <a:srgbClr val="FFE6D3"/>
                </a:solidFill>
                <a:latin typeface="Calibri"/>
              </a:rPr>
              <a:t> </a:t>
            </a:r>
            <a:r>
              <a:rPr sz="1500" b="0" i="1" dirty="0">
                <a:solidFill>
                  <a:srgbClr val="FFE6D3"/>
                </a:solidFill>
                <a:latin typeface="Calibri"/>
              </a:rPr>
              <a:t>a small European village. Ten times in a row.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1375</Words>
  <Application>Microsoft Office PowerPoint</Application>
  <PresentationFormat>Widescreen</PresentationFormat>
  <Paragraphs>90</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DejaVu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Catcave</dc:creator>
  <cp:keywords/>
  <dc:description>generated using python-pptx</dc:description>
  <cp:lastModifiedBy>Zimuzo Obi</cp:lastModifiedBy>
  <cp:revision>8</cp:revision>
  <dcterms:created xsi:type="dcterms:W3CDTF">2013-01-27T09:14:16Z</dcterms:created>
  <dcterms:modified xsi:type="dcterms:W3CDTF">2026-05-14T09:17:57Z</dcterms:modified>
  <cp:category/>
</cp:coreProperties>
</file>